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59233-CD06-4ACD-9012-FDCD2A4511A2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A689E-242D-446A-B833-5CB5C74FA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9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E36E7E-686F-4413-9AB6-C07CE895DC1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40.pn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12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43.png"/><Relationship Id="rId5" Type="http://schemas.openxmlformats.org/officeDocument/2006/relationships/image" Target="../media/image5.png"/><Relationship Id="rId10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12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45.pn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12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47.pn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jpe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53.pn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51.pn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jpe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12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55.pn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jpeg"/><Relationship Id="rId1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12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59.png"/><Relationship Id="rId5" Type="http://schemas.openxmlformats.org/officeDocument/2006/relationships/image" Target="../media/image5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62.jpeg"/><Relationship Id="rId12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66.png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1.png"/><Relationship Id="rId3" Type="http://schemas.openxmlformats.org/officeDocument/2006/relationships/image" Target="../media/image3.png"/><Relationship Id="rId7" Type="http://schemas.openxmlformats.org/officeDocument/2006/relationships/image" Target="../media/image62.jpe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2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69.png"/><Relationship Id="rId5" Type="http://schemas.openxmlformats.org/officeDocument/2006/relationships/image" Target="../media/image5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64.png"/><Relationship Id="rId1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76.png"/><Relationship Id="rId4" Type="http://schemas.openxmlformats.org/officeDocument/2006/relationships/image" Target="../media/image4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8.jpeg"/><Relationship Id="rId7" Type="http://schemas.openxmlformats.org/officeDocument/2006/relationships/image" Target="../media/image3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0.jpeg"/><Relationship Id="rId10" Type="http://schemas.openxmlformats.org/officeDocument/2006/relationships/image" Target="../media/image6.jpeg"/><Relationship Id="rId4" Type="http://schemas.openxmlformats.org/officeDocument/2006/relationships/image" Target="../media/image79.jpe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2.jpeg"/><Relationship Id="rId7" Type="http://schemas.openxmlformats.org/officeDocument/2006/relationships/image" Target="../media/image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2.png"/><Relationship Id="rId5" Type="http://schemas.openxmlformats.org/officeDocument/2006/relationships/image" Target="../media/image84.jpeg"/><Relationship Id="rId10" Type="http://schemas.openxmlformats.org/officeDocument/2006/relationships/image" Target="../media/image3.png"/><Relationship Id="rId4" Type="http://schemas.openxmlformats.org/officeDocument/2006/relationships/image" Target="../media/image83.jpe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7.jpeg"/><Relationship Id="rId7" Type="http://schemas.openxmlformats.org/officeDocument/2006/relationships/image" Target="../media/image2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th\Рабочий стол\курсовая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43042" y="3714752"/>
            <a:ext cx="657229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400" b="1" dirty="0" err="1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Монгуш</a:t>
            </a:r>
            <a:r>
              <a:rPr lang="ru-RU" sz="2400" b="1" dirty="0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b="1" dirty="0" err="1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Аржаана</a:t>
            </a:r>
            <a:r>
              <a:rPr lang="ru-RU" sz="2400" b="1" dirty="0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, 11 класс</a:t>
            </a:r>
            <a:endParaRPr lang="ru-RU" sz="24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Руководитель</a:t>
            </a:r>
            <a:r>
              <a:rPr lang="ru-RU" sz="2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:</a:t>
            </a:r>
          </a:p>
          <a:p>
            <a:pPr algn="r" eaLnBrk="0" hangingPunct="0">
              <a:defRPr/>
            </a:pPr>
            <a:r>
              <a:rPr lang="ru-RU" sz="2400" b="1" dirty="0" err="1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Ондар</a:t>
            </a:r>
            <a:r>
              <a:rPr lang="ru-RU" sz="2400" b="1" dirty="0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Э. К.</a:t>
            </a:r>
          </a:p>
          <a:p>
            <a:pPr algn="r" eaLnBrk="0" hangingPunct="0">
              <a:defRPr/>
            </a:pPr>
            <a:r>
              <a:rPr lang="ru-RU" sz="2400" b="1" dirty="0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учитель </a:t>
            </a:r>
            <a:r>
              <a:rPr lang="ru-RU" sz="2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математики </a:t>
            </a:r>
            <a:br>
              <a:rPr lang="ru-RU" sz="2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endParaRPr lang="ru-RU" sz="24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14356"/>
            <a:ext cx="91440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СИММЕТРИЯ </a:t>
            </a:r>
          </a:p>
          <a:p>
            <a:pPr algn="ctr">
              <a:defRPr/>
            </a:pPr>
            <a:r>
              <a:rPr lang="ru-RU" sz="4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В ОРНАМЕНТАХ </a:t>
            </a:r>
          </a:p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ТУВИНСКИХ </a:t>
            </a:r>
            <a:r>
              <a:rPr lang="ru-RU" sz="4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НАЦИОНАЛЬНЫХ КОСТЮМОВ</a:t>
            </a:r>
            <a:endParaRPr lang="ru-RU" sz="44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928794" y="500042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Виды орнаментов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78" name="Прямоугольник 31"/>
          <p:cNvSpPr>
            <a:spLocks noChangeArrowheads="1"/>
          </p:cNvSpPr>
          <p:nvPr/>
        </p:nvSpPr>
        <p:spPr bwMode="auto">
          <a:xfrm>
            <a:off x="714375" y="1214438"/>
            <a:ext cx="7643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i="1"/>
              <a:t>Ленточный орнамент или бордюр.</a:t>
            </a:r>
          </a:p>
          <a:p>
            <a:pPr algn="just"/>
            <a:r>
              <a:rPr lang="ru-RU" sz="2200"/>
              <a:t>Бордюром называют плоскую геометрическую фигуру</a:t>
            </a:r>
            <a:r>
              <a:rPr lang="ru-RU" sz="2200" b="1" i="1"/>
              <a:t>, </a:t>
            </a:r>
            <a:r>
              <a:rPr lang="ru-RU" sz="2200"/>
              <a:t>которая  состоит из одинаковых фигур выстроенных на одной линии с помощью параллельного переноса. </a:t>
            </a:r>
          </a:p>
        </p:txBody>
      </p:sp>
      <p:sp>
        <p:nvSpPr>
          <p:cNvPr id="11279" name="Прямоугольник 33"/>
          <p:cNvSpPr>
            <a:spLocks noChangeArrowheads="1"/>
          </p:cNvSpPr>
          <p:nvPr/>
        </p:nvSpPr>
        <p:spPr bwMode="auto">
          <a:xfrm>
            <a:off x="714375" y="3000375"/>
            <a:ext cx="76438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i="1"/>
              <a:t>Круговые орнаменты или розетки.</a:t>
            </a:r>
            <a:endParaRPr lang="ru-RU" sz="2200"/>
          </a:p>
          <a:p>
            <a:pPr algn="just"/>
            <a:r>
              <a:rPr lang="ru-RU" sz="2200"/>
              <a:t>Геометрические приемы используемые при составлении розеток: деление окружности на равные части с помощью транспортира, использование симметрии.</a:t>
            </a:r>
            <a:r>
              <a:rPr lang="ru-RU" sz="2400"/>
              <a:t> Основообразующей формой этого орнамента является круг, разделенный на части, в одной части которого рисуется узор, а потом с помощью симметрии повторяется в других частях круга. </a:t>
            </a:r>
          </a:p>
          <a:p>
            <a:pPr algn="just"/>
            <a:endParaRPr lang="ru-RU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63" y="3071813"/>
            <a:ext cx="8572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7688" y="4071938"/>
            <a:ext cx="1571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71688" y="5357813"/>
            <a:ext cx="507206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28625" y="3429000"/>
            <a:ext cx="4071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 с параллельным переносом на вектор ā</a:t>
            </a: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857375"/>
            <a:ext cx="1143000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 flipV="1">
            <a:off x="6000750" y="3500438"/>
            <a:ext cx="1285875" cy="642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0800000" flipV="1">
            <a:off x="2928938" y="4429125"/>
            <a:ext cx="1285875" cy="7858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1030" idx="2"/>
          </p:cNvCxnSpPr>
          <p:nvPr/>
        </p:nvCxnSpPr>
        <p:spPr>
          <a:xfrm>
            <a:off x="4357688" y="4643438"/>
            <a:ext cx="785812" cy="15875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2071688" y="592931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4429125" y="471487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2071688" y="5929313"/>
            <a:ext cx="785812" cy="15875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4036219" y="4321969"/>
            <a:ext cx="642938" cy="0"/>
          </a:xfrm>
          <a:prstGeom prst="line">
            <a:avLst/>
          </a:prstGeom>
          <a:ln w="63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4822825" y="4321175"/>
            <a:ext cx="642938" cy="1588"/>
          </a:xfrm>
          <a:prstGeom prst="line">
            <a:avLst/>
          </a:prstGeom>
          <a:ln w="63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7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326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75" y="4929188"/>
            <a:ext cx="16208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8" y="4929188"/>
            <a:ext cx="48593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Бордюр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000375" y="3286125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который имеет ось симметрии параллельную вектору ā</a:t>
            </a:r>
          </a:p>
        </p:txBody>
      </p:sp>
      <p:pic>
        <p:nvPicPr>
          <p:cNvPr id="13334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791369" y="4495007"/>
            <a:ext cx="5619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5813" y="3571875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5" y="4929188"/>
            <a:ext cx="85725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Прямая соединительная линия 52"/>
          <p:cNvCxnSpPr/>
          <p:nvPr/>
        </p:nvCxnSpPr>
        <p:spPr>
          <a:xfrm rot="10800000">
            <a:off x="500063" y="5429250"/>
            <a:ext cx="1071562" cy="15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928813" y="5929313"/>
            <a:ext cx="785812" cy="15875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1928813" y="600075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0800000">
            <a:off x="1714500" y="5429250"/>
            <a:ext cx="1857375" cy="15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50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000375" y="3286125"/>
            <a:ext cx="5072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который имеет  две оси симметрии  – параллельную вектору ā и перпендикулярную вектору ā</a:t>
            </a:r>
          </a:p>
        </p:txBody>
      </p:sp>
      <p:pic>
        <p:nvPicPr>
          <p:cNvPr id="1435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791369" y="4495007"/>
            <a:ext cx="5619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813" y="3571875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Прямая со стрелкой 57"/>
          <p:cNvCxnSpPr/>
          <p:nvPr/>
        </p:nvCxnSpPr>
        <p:spPr>
          <a:xfrm>
            <a:off x="3714750" y="5929313"/>
            <a:ext cx="1357313" cy="1587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4143375" y="59293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813" y="5000625"/>
            <a:ext cx="1498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50" y="4987925"/>
            <a:ext cx="48577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5" y="4929188"/>
            <a:ext cx="85725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Прямая соединительная линия 48"/>
          <p:cNvCxnSpPr/>
          <p:nvPr/>
        </p:nvCxnSpPr>
        <p:spPr>
          <a:xfrm rot="10800000">
            <a:off x="500063" y="5429250"/>
            <a:ext cx="1071562" cy="15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>
            <a:off x="1714500" y="5429250"/>
            <a:ext cx="1857375" cy="15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1999457" y="5430044"/>
            <a:ext cx="1287462" cy="0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74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7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357563" y="4643438"/>
            <a:ext cx="5715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715000" y="4214813"/>
            <a:ext cx="642938" cy="1587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Прямоугольник 58"/>
          <p:cNvSpPr>
            <a:spLocks noChangeArrowheads="1"/>
          </p:cNvSpPr>
          <p:nvPr/>
        </p:nvSpPr>
        <p:spPr bwMode="auto">
          <a:xfrm>
            <a:off x="5715000" y="378618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pic>
        <p:nvPicPr>
          <p:cNvPr id="15387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63" y="4357688"/>
            <a:ext cx="403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75" y="4286250"/>
            <a:ext cx="7143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3563" y="4286250"/>
            <a:ext cx="13001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71563" y="5357813"/>
            <a:ext cx="707231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3963987" y="4608513"/>
            <a:ext cx="1071563" cy="1588"/>
          </a:xfrm>
          <a:prstGeom prst="line">
            <a:avLst/>
          </a:prstGeom>
          <a:ln w="190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000625" y="4643438"/>
            <a:ext cx="5715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0800000" flipV="1">
            <a:off x="5143500" y="4929188"/>
            <a:ext cx="1071563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4" name="Прямоугольник 69"/>
          <p:cNvSpPr>
            <a:spLocks noChangeArrowheads="1"/>
          </p:cNvSpPr>
          <p:nvPr/>
        </p:nvSpPr>
        <p:spPr bwMode="auto">
          <a:xfrm>
            <a:off x="2428875" y="3071813"/>
            <a:ext cx="5857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который имеет ось симметрии перпендикулярную вектору 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6398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40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858044" y="4214019"/>
            <a:ext cx="428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813" y="3429000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75" y="5000625"/>
            <a:ext cx="1571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63" y="4572000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57313" y="5786438"/>
            <a:ext cx="64293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4500570"/>
            <a:ext cx="642942" cy="45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</p:pic>
      <p:sp>
        <p:nvSpPr>
          <p:cNvPr id="63" name="Правая фигурная скобка 62"/>
          <p:cNvSpPr/>
          <p:nvPr/>
        </p:nvSpPr>
        <p:spPr>
          <a:xfrm>
            <a:off x="1500188" y="3643313"/>
            <a:ext cx="357187" cy="1143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2000250" y="4214813"/>
            <a:ext cx="5699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4000504"/>
            <a:ext cx="785818" cy="5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</p:pic>
      <p:cxnSp>
        <p:nvCxnSpPr>
          <p:cNvPr id="67" name="Прямая со стрелкой 66"/>
          <p:cNvCxnSpPr/>
          <p:nvPr/>
        </p:nvCxnSpPr>
        <p:spPr>
          <a:xfrm rot="16200000" flipH="1">
            <a:off x="2928938" y="4143375"/>
            <a:ext cx="928688" cy="928687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4714875" y="4929188"/>
            <a:ext cx="785813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9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4643438"/>
            <a:ext cx="1587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20" name="Прямоугольник 75"/>
          <p:cNvSpPr>
            <a:spLocks noChangeArrowheads="1"/>
          </p:cNvSpPr>
          <p:nvPr/>
        </p:nvSpPr>
        <p:spPr bwMode="auto">
          <a:xfrm>
            <a:off x="6000750" y="5214938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5715000" y="5143500"/>
            <a:ext cx="1285875" cy="1588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2" name="Прямоугольник 78"/>
          <p:cNvSpPr>
            <a:spLocks noChangeArrowheads="1"/>
          </p:cNvSpPr>
          <p:nvPr/>
        </p:nvSpPr>
        <p:spPr bwMode="auto">
          <a:xfrm>
            <a:off x="3643313" y="3000375"/>
            <a:ext cx="5072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который строится с помощью осевой симметрии и параллельного переноса</a:t>
            </a:r>
          </a:p>
        </p:txBody>
      </p:sp>
      <p:cxnSp>
        <p:nvCxnSpPr>
          <p:cNvPr id="82" name="Прямая со стрелкой 81"/>
          <p:cNvCxnSpPr/>
          <p:nvPr/>
        </p:nvCxnSpPr>
        <p:spPr>
          <a:xfrm rot="5400000">
            <a:off x="7608094" y="5036344"/>
            <a:ext cx="785813" cy="714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22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27" name="Прямоугольник 34"/>
          <p:cNvSpPr>
            <a:spLocks noChangeArrowheads="1"/>
          </p:cNvSpPr>
          <p:nvPr/>
        </p:nvSpPr>
        <p:spPr bwMode="auto">
          <a:xfrm>
            <a:off x="3000375" y="3214688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фундаментальная область которого имеет центр симметрии</a:t>
            </a:r>
          </a:p>
        </p:txBody>
      </p:sp>
      <p:pic>
        <p:nvPicPr>
          <p:cNvPr id="17428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143125" y="4572000"/>
            <a:ext cx="64293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6143625" y="5072063"/>
            <a:ext cx="857250" cy="1587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5" name="Прямоугольник 58"/>
          <p:cNvSpPr>
            <a:spLocks noChangeArrowheads="1"/>
          </p:cNvSpPr>
          <p:nvPr/>
        </p:nvSpPr>
        <p:spPr bwMode="auto">
          <a:xfrm>
            <a:off x="6215063" y="507206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pic>
        <p:nvPicPr>
          <p:cNvPr id="1743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63" y="4214813"/>
            <a:ext cx="571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13" y="4143375"/>
            <a:ext cx="1028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6"/>
          <p:cNvPicPr>
            <a:picLocks noChangeAspect="1" noChangeArrowheads="1"/>
          </p:cNvPicPr>
          <p:nvPr/>
        </p:nvPicPr>
        <p:blipFill>
          <a:blip r:embed="rId13"/>
          <a:srcRect b="14063"/>
          <a:stretch>
            <a:fillRect/>
          </a:stretch>
        </p:blipFill>
        <p:spPr bwMode="auto">
          <a:xfrm>
            <a:off x="6072188" y="4214813"/>
            <a:ext cx="19907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7250" y="5500688"/>
            <a:ext cx="74279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4286250"/>
            <a:ext cx="9112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 стрелкой 62"/>
          <p:cNvCxnSpPr/>
          <p:nvPr/>
        </p:nvCxnSpPr>
        <p:spPr>
          <a:xfrm>
            <a:off x="3500438" y="4572000"/>
            <a:ext cx="642937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357813" y="4643438"/>
            <a:ext cx="642937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7250906" y="5250657"/>
            <a:ext cx="714375" cy="214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46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t="17390" b="2174"/>
          <a:stretch>
            <a:fillRect/>
          </a:stretch>
        </p:blipFill>
        <p:spPr bwMode="auto">
          <a:xfrm>
            <a:off x="571500" y="642938"/>
            <a:ext cx="25003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" descr="C:\Documents and Settings\math\Рабочий стол\курсовая\рис 2\DSC04600.JPG"/>
          <p:cNvPicPr>
            <a:picLocks noChangeAspect="1" noChangeArrowheads="1"/>
          </p:cNvPicPr>
          <p:nvPr/>
        </p:nvPicPr>
        <p:blipFill>
          <a:blip r:embed="rId7"/>
          <a:srcRect l="28217" t="60869" r="33693" b="32610"/>
          <a:stretch>
            <a:fillRect/>
          </a:stretch>
        </p:blipFill>
        <p:spPr bwMode="auto">
          <a:xfrm>
            <a:off x="4357688" y="1214438"/>
            <a:ext cx="25003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25" y="2357438"/>
            <a:ext cx="2500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" descr="C:\Documents and Settings\math\Рабочий стол\курсовая\rtfgy\5.jpg"/>
          <p:cNvPicPr>
            <a:picLocks noChangeAspect="1" noChangeArrowheads="1"/>
          </p:cNvPicPr>
          <p:nvPr/>
        </p:nvPicPr>
        <p:blipFill>
          <a:blip r:embed="rId9"/>
          <a:srcRect r="50568" b="-9091"/>
          <a:stretch>
            <a:fillRect/>
          </a:stretch>
        </p:blipFill>
        <p:spPr bwMode="auto">
          <a:xfrm>
            <a:off x="6072188" y="2357438"/>
            <a:ext cx="12858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Бордюр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51" name="Прямоугольник 34"/>
          <p:cNvSpPr>
            <a:spLocks noChangeArrowheads="1"/>
          </p:cNvSpPr>
          <p:nvPr/>
        </p:nvSpPr>
        <p:spPr bwMode="auto">
          <a:xfrm>
            <a:off x="3000375" y="3000375"/>
            <a:ext cx="5072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Бордюр, который имеет центр симметрии</a:t>
            </a:r>
          </a:p>
        </p:txBody>
      </p:sp>
      <p:pic>
        <p:nvPicPr>
          <p:cNvPr id="18452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2357438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2500313" y="1571625"/>
            <a:ext cx="1785937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4143375" y="1714500"/>
            <a:ext cx="1500188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57813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7429500" y="2571750"/>
            <a:ext cx="56197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000375" y="4214813"/>
            <a:ext cx="500063" cy="71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572125" y="4786313"/>
            <a:ext cx="642938" cy="1587"/>
          </a:xfrm>
          <a:prstGeom prst="straightConnector1">
            <a:avLst/>
          </a:prstGeom>
          <a:ln w="28575">
            <a:solidFill>
              <a:srgbClr val="E118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9" name="Прямоугольник 58"/>
          <p:cNvSpPr>
            <a:spLocks noChangeArrowheads="1"/>
          </p:cNvSpPr>
          <p:nvPr/>
        </p:nvSpPr>
        <p:spPr bwMode="auto">
          <a:xfrm>
            <a:off x="5572125" y="485775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ā</a:t>
            </a:r>
          </a:p>
        </p:txBody>
      </p:sp>
      <p:pic>
        <p:nvPicPr>
          <p:cNvPr id="18460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1563" y="5357813"/>
            <a:ext cx="709453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72125" y="4000500"/>
            <a:ext cx="1819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63" y="4000500"/>
            <a:ext cx="6429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43313" y="3929063"/>
            <a:ext cx="1095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/>
          <p:cNvCxnSpPr/>
          <p:nvPr/>
        </p:nvCxnSpPr>
        <p:spPr>
          <a:xfrm>
            <a:off x="4786313" y="4500563"/>
            <a:ext cx="49847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6715125" y="4857751"/>
            <a:ext cx="714375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4" name="Picture 2" descr="C:\Documents and Settings\math\Рабочий стол\курсовая\рис 2\1.JPG"/>
          <p:cNvPicPr>
            <a:picLocks noChangeAspect="1" noChangeArrowheads="1"/>
          </p:cNvPicPr>
          <p:nvPr/>
        </p:nvPicPr>
        <p:blipFill>
          <a:blip r:embed="rId7"/>
          <a:srcRect l="1471"/>
          <a:stretch>
            <a:fillRect/>
          </a:stretch>
        </p:blipFill>
        <p:spPr bwMode="auto">
          <a:xfrm>
            <a:off x="571500" y="571500"/>
            <a:ext cx="19954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8"/>
          <a:srcRect t="10001" b="10001"/>
          <a:stretch>
            <a:fillRect/>
          </a:stretch>
        </p:blipFill>
        <p:spPr bwMode="auto">
          <a:xfrm>
            <a:off x="357188" y="4786313"/>
            <a:ext cx="17145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63" y="5643563"/>
            <a:ext cx="20002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500188"/>
            <a:ext cx="22145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500188"/>
            <a:ext cx="26955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3375" y="1500188"/>
            <a:ext cx="31051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14813" y="1500188"/>
            <a:ext cx="3048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3214678" y="571480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Розетка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>
            <a:off x="-535781" y="2893219"/>
            <a:ext cx="3071812" cy="571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857250" y="5286375"/>
            <a:ext cx="785813" cy="428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4037013" y="3035300"/>
            <a:ext cx="3357562" cy="15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0800000">
            <a:off x="4071938" y="3071813"/>
            <a:ext cx="3286125" cy="1587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4357688" y="1714500"/>
            <a:ext cx="2643188" cy="2643187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4429125" y="1714500"/>
            <a:ext cx="2643188" cy="2643188"/>
          </a:xfrm>
          <a:prstGeom prst="line">
            <a:avLst/>
          </a:prstGeom>
          <a:ln w="2540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1608138" y="5892800"/>
            <a:ext cx="928688" cy="1587"/>
          </a:xfrm>
          <a:prstGeom prst="line">
            <a:avLst/>
          </a:prstGeom>
          <a:ln w="190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3429000" y="5357813"/>
            <a:ext cx="4929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Розетка, которая построена с помощью поворота на угол 90</a:t>
            </a:r>
            <a:r>
              <a:rPr lang="ru-RU" b="1" baseline="30000">
                <a:solidFill>
                  <a:srgbClr val="FF0000"/>
                </a:solidFill>
              </a:rPr>
              <a:t>0</a:t>
            </a:r>
            <a:r>
              <a:rPr lang="ru-RU" b="1">
                <a:solidFill>
                  <a:srgbClr val="FF0000"/>
                </a:solidFill>
              </a:rPr>
              <a:t> и имеющая 4 оси симметрии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20492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20493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494" name="Picture 2" descr="C:\Documents and Settings\math\Рабочий стол\курсовая\рис 2\1.JPG"/>
          <p:cNvPicPr>
            <a:picLocks noChangeAspect="1" noChangeArrowheads="1"/>
          </p:cNvPicPr>
          <p:nvPr/>
        </p:nvPicPr>
        <p:blipFill>
          <a:blip r:embed="rId7"/>
          <a:srcRect l="1471"/>
          <a:stretch>
            <a:fillRect/>
          </a:stretch>
        </p:blipFill>
        <p:spPr bwMode="auto">
          <a:xfrm>
            <a:off x="571500" y="1285875"/>
            <a:ext cx="19954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"/>
          <p:cNvPicPr>
            <a:picLocks noChangeAspect="1" noChangeArrowheads="1"/>
          </p:cNvPicPr>
          <p:nvPr/>
        </p:nvPicPr>
        <p:blipFill>
          <a:blip r:embed="rId8"/>
          <a:srcRect t="10001" b="10001"/>
          <a:stretch>
            <a:fillRect/>
          </a:stretch>
        </p:blipFill>
        <p:spPr bwMode="auto">
          <a:xfrm>
            <a:off x="3214688" y="5429250"/>
            <a:ext cx="171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50" y="5357813"/>
            <a:ext cx="20002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2357422" y="500042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Розетка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16200000" flipH="1">
            <a:off x="535782" y="3036093"/>
            <a:ext cx="3429000" cy="16430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000625" y="5715000"/>
            <a:ext cx="14287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7108825" y="5678488"/>
            <a:ext cx="928687" cy="1588"/>
          </a:xfrm>
          <a:prstGeom prst="line">
            <a:avLst/>
          </a:prstGeom>
          <a:ln w="190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6286500" y="2000250"/>
            <a:ext cx="2428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Розетка, которая построена с помощью поворота на угол 60</a:t>
            </a:r>
            <a:r>
              <a:rPr lang="ru-RU" b="1" baseline="30000">
                <a:solidFill>
                  <a:srgbClr val="FF0000"/>
                </a:solidFill>
              </a:rPr>
              <a:t>0</a:t>
            </a:r>
            <a:r>
              <a:rPr lang="ru-RU" b="1">
                <a:solidFill>
                  <a:srgbClr val="FF0000"/>
                </a:solidFill>
              </a:rPr>
              <a:t> и имеющая 6 осей симметрии</a:t>
            </a:r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00375" y="150018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57625" y="2214563"/>
            <a:ext cx="15001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19575" y="2714625"/>
            <a:ext cx="7366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2957513" y="2043113"/>
            <a:ext cx="3214687" cy="1843087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63" y="3000375"/>
            <a:ext cx="3571875" cy="1588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3000376" y="2071687"/>
            <a:ext cx="3143250" cy="1857375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785269" y="2928144"/>
            <a:ext cx="3573463" cy="3175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928938" y="2000250"/>
            <a:ext cx="3143250" cy="1857375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0800000" flipV="1">
            <a:off x="2928938" y="2071688"/>
            <a:ext cx="3214687" cy="1928812"/>
          </a:xfrm>
          <a:prstGeom prst="line">
            <a:avLst/>
          </a:prstGeom>
          <a:ln w="28575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00100" y="785794"/>
            <a:ext cx="70098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темы</a:t>
            </a:r>
          </a:p>
        </p:txBody>
      </p:sp>
      <p:sp>
        <p:nvSpPr>
          <p:cNvPr id="3083" name="Прямоугольник 11"/>
          <p:cNvSpPr>
            <a:spLocks noChangeArrowheads="1"/>
          </p:cNvSpPr>
          <p:nvPr/>
        </p:nvSpPr>
        <p:spPr bwMode="auto">
          <a:xfrm>
            <a:off x="571500" y="2286000"/>
            <a:ext cx="77866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  Аппликация и вышивка на одежде </a:t>
            </a:r>
            <a:r>
              <a:rPr lang="ru-RU" sz="2400" dirty="0" smtClean="0"/>
              <a:t>тувинцев</a:t>
            </a:r>
            <a:r>
              <a:rPr lang="ru-RU" sz="2400" dirty="0"/>
              <a:t>, самобытность и высокие художественные достоинства </a:t>
            </a:r>
            <a:r>
              <a:rPr lang="ru-RU" sz="2400" dirty="0" smtClean="0"/>
              <a:t>тувинских </a:t>
            </a:r>
            <a:r>
              <a:rPr lang="ru-RU" sz="2400" dirty="0"/>
              <a:t>национальных орнаментов привлекли наше внимание. Сложность орнаментальных форм дает нам возможность показать красоту математики, ее органичность в окружающем нас мире. В данной работе мы исследовали мотив композиции и типовой состав рисунка </a:t>
            </a:r>
            <a:r>
              <a:rPr lang="ru-RU" sz="2400" dirty="0" smtClean="0"/>
              <a:t>тувинского </a:t>
            </a:r>
            <a:r>
              <a:rPr lang="ru-RU" sz="2400" dirty="0"/>
              <a:t>национального костюма с точки зрения математики.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8" name="Picture 2" descr="C:\Documents and Settings\math\Рабочий стол\курсовая\рис 2\1.JPG"/>
          <p:cNvPicPr>
            <a:picLocks noChangeAspect="1" noChangeArrowheads="1"/>
          </p:cNvPicPr>
          <p:nvPr/>
        </p:nvPicPr>
        <p:blipFill>
          <a:blip r:embed="rId7"/>
          <a:srcRect l="1471"/>
          <a:stretch>
            <a:fillRect/>
          </a:stretch>
        </p:blipFill>
        <p:spPr bwMode="auto">
          <a:xfrm>
            <a:off x="571500" y="1285875"/>
            <a:ext cx="19954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"/>
          <p:cNvPicPr>
            <a:picLocks noChangeAspect="1" noChangeArrowheads="1"/>
          </p:cNvPicPr>
          <p:nvPr/>
        </p:nvPicPr>
        <p:blipFill>
          <a:blip r:embed="rId8"/>
          <a:srcRect t="10001" b="10001"/>
          <a:stretch>
            <a:fillRect/>
          </a:stretch>
        </p:blipFill>
        <p:spPr bwMode="auto">
          <a:xfrm>
            <a:off x="3214688" y="5429250"/>
            <a:ext cx="17145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50" y="5357813"/>
            <a:ext cx="20002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2357422" y="500042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Розетка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rot="16200000" flipH="1">
            <a:off x="535782" y="3036093"/>
            <a:ext cx="3429000" cy="16430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000625" y="5715000"/>
            <a:ext cx="14287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7108825" y="5678488"/>
            <a:ext cx="928687" cy="1588"/>
          </a:xfrm>
          <a:prstGeom prst="line">
            <a:avLst/>
          </a:prstGeom>
          <a:ln w="19050">
            <a:solidFill>
              <a:srgbClr val="E118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6286500" y="2000250"/>
            <a:ext cx="2428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Розетка, которая построена с помощью поворота на угол 60</a:t>
            </a:r>
            <a:r>
              <a:rPr lang="ru-RU" b="1" baseline="30000">
                <a:solidFill>
                  <a:srgbClr val="FF0000"/>
                </a:solidFill>
              </a:rPr>
              <a:t>0</a:t>
            </a:r>
            <a:r>
              <a:rPr lang="ru-RU" b="1">
                <a:solidFill>
                  <a:srgbClr val="FF0000"/>
                </a:solidFill>
              </a:rPr>
              <a:t> и имеющая 6 осей симметрии</a:t>
            </a:r>
          </a:p>
        </p:txBody>
      </p:sp>
      <p:pic>
        <p:nvPicPr>
          <p:cNvPr id="21526" name="Picture 2" descr="F:\Безымянный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75" y="1500188"/>
            <a:ext cx="33051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th\Рабочий стол\курсовая\rtfgy\11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214438"/>
            <a:ext cx="1466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math\Рабочий стол\курсовая\rtfgy\11бб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1233488"/>
            <a:ext cx="65246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Documents and Settings\math\Рабочий стол\курсовая\rtfgy\11бббв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9688" y="1233488"/>
            <a:ext cx="65246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Documents and Settings\math\Рабочий стол\курсовая\rtfgy\11бббвв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688" y="1233488"/>
            <a:ext cx="65246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500298" y="500042"/>
            <a:ext cx="378621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Розетки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math\Рабочий стол\курсовая\rtfgy\18р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5143500"/>
            <a:ext cx="1625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Documents and Settings\math\Рабочий стол\курсовая\rtfgy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071938"/>
            <a:ext cx="1130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ath\Рабочий стол\курсовая\rtfgy\21аао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1785938"/>
            <a:ext cx="3862387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Documents and Settings\math\Рабочий стол\курсовая\rtfgy\21а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1785938"/>
            <a:ext cx="385762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Documents and Settings\math\Рабочий стол\курсовая\rtfgy\21б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1785938"/>
            <a:ext cx="3857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500298" y="785794"/>
            <a:ext cx="378621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Розетки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math\Рабочий стол\курсовая\rtfgy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00188"/>
            <a:ext cx="342900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50"/>
            <a:ext cx="40354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500298" y="500042"/>
            <a:ext cx="378621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Розетки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5611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25612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4375" y="1143000"/>
            <a:ext cx="771525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/>
              <a:t>В результате проведенного исследования мы пришли к следующим  выводам: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ru-RU" sz="2200" dirty="0"/>
              <a:t>сложность орнаментальных форм подчинена законам симметрии; 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ru-RU" sz="2200" dirty="0"/>
              <a:t>расположение орнаментов на одежде выстраиваются с применением осевой, центральной и зеркальной симметрий; 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ru-RU" sz="2200" dirty="0"/>
              <a:t>для </a:t>
            </a:r>
            <a:r>
              <a:rPr lang="ru-RU" sz="2200" dirty="0" smtClean="0"/>
              <a:t>тувинского </a:t>
            </a:r>
            <a:r>
              <a:rPr lang="ru-RU" sz="2200" dirty="0"/>
              <a:t>орнамента характерны такие виды симметрии, как бордюр, розетка;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ru-RU" sz="2200" dirty="0"/>
              <a:t>в составе орнамента национальной </a:t>
            </a:r>
            <a:r>
              <a:rPr lang="ru-RU" sz="2200" dirty="0" smtClean="0"/>
              <a:t>тувинской </a:t>
            </a:r>
            <a:r>
              <a:rPr lang="ru-RU" sz="2200" dirty="0"/>
              <a:t>одежды чаще всего используются животные и растительные мотивы;</a:t>
            </a: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ru-RU" sz="2200" dirty="0"/>
              <a:t>используя законы построения орнаментов и </a:t>
            </a:r>
            <a:r>
              <a:rPr lang="ru-RU" sz="2200" dirty="0" smtClean="0"/>
              <a:t>тувинские </a:t>
            </a:r>
            <a:r>
              <a:rPr lang="ru-RU" sz="2200" dirty="0"/>
              <a:t>мотивы можно создать различные орнаменты.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500042"/>
            <a:ext cx="321471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Заключение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6635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26636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1142984"/>
            <a:ext cx="750099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00298" y="642918"/>
            <a:ext cx="410838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исследования</a:t>
            </a:r>
          </a:p>
        </p:txBody>
      </p:sp>
      <p:sp>
        <p:nvSpPr>
          <p:cNvPr id="4107" name="Прямоугольник 10"/>
          <p:cNvSpPr>
            <a:spLocks noChangeArrowheads="1"/>
          </p:cNvSpPr>
          <p:nvPr/>
        </p:nvSpPr>
        <p:spPr bwMode="auto">
          <a:xfrm>
            <a:off x="857250" y="1214438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Изучение  симметрии в орнаментах </a:t>
            </a:r>
            <a:r>
              <a:rPr lang="ru-RU" sz="2400" dirty="0" smtClean="0"/>
              <a:t>тувинских </a:t>
            </a:r>
            <a:r>
              <a:rPr lang="ru-RU" sz="2400" dirty="0"/>
              <a:t>национальных костюмов.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2143116"/>
            <a:ext cx="5108513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Задачи исследования</a:t>
            </a:r>
            <a:endParaRPr lang="ru-RU" sz="28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09" name="Rectangle 1"/>
          <p:cNvSpPr>
            <a:spLocks noChangeArrowheads="1"/>
          </p:cNvSpPr>
          <p:nvPr/>
        </p:nvSpPr>
        <p:spPr bwMode="auto">
          <a:xfrm>
            <a:off x="428625" y="3000375"/>
            <a:ext cx="81438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ru-RU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Изучить литературу о законах построения орнамента и видах симметрии; </a:t>
            </a:r>
            <a:endParaRPr lang="ru-RU" sz="2400" dirty="0"/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 изучить декор и мотивы орнамента 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тувинского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национального костюма;</a:t>
            </a:r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 выявить и проанализировать математические законы построения 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тувинского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орнамента; </a:t>
            </a:r>
            <a:endParaRPr lang="ru-RU" sz="2400" dirty="0"/>
          </a:p>
          <a:p>
            <a:pPr algn="just" eaLnBrk="0" hangingPunct="0"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создать орнаменты по законам симметрии с использованием национальных мотивов.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472" y="357166"/>
            <a:ext cx="80291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Методы исследования</a:t>
            </a:r>
            <a:endParaRPr lang="ru-RU" sz="54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1" name="Rectangle 2"/>
          <p:cNvSpPr>
            <a:spLocks noChangeArrowheads="1"/>
          </p:cNvSpPr>
          <p:nvPr/>
        </p:nvSpPr>
        <p:spPr bwMode="auto">
          <a:xfrm>
            <a:off x="571500" y="2000250"/>
            <a:ext cx="8001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93675" algn="just" eaLnBrk="0" hangingPunct="0"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Анализ литературы по изучаемым вопросам;</a:t>
            </a:r>
            <a:endParaRPr lang="ru-RU" sz="2400" dirty="0"/>
          </a:p>
          <a:p>
            <a:pPr indent="193675" algn="just" eaLnBrk="0" hangingPunct="0"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фотографирование 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тувинских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национальных костюмов и элементов декора; </a:t>
            </a:r>
            <a:endParaRPr lang="ru-RU" sz="2400" dirty="0"/>
          </a:p>
          <a:p>
            <a:pPr indent="193675" algn="just" eaLnBrk="0" hangingPunct="0"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сравнение и анализ полученных фотографий; </a:t>
            </a:r>
            <a:endParaRPr lang="ru-RU" sz="2400" dirty="0"/>
          </a:p>
          <a:p>
            <a:pPr indent="193675" algn="just" eaLnBrk="0" hangingPunct="0"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опрос людей, занимающихся пошивом национальных костюмов;</a:t>
            </a:r>
          </a:p>
          <a:p>
            <a:pPr indent="193675" eaLnBrk="0" hangingPunct="0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428604"/>
            <a:ext cx="507209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Основные термины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59" name="Содержимое 2"/>
          <p:cNvSpPr>
            <a:spLocks noGrp="1"/>
          </p:cNvSpPr>
          <p:nvPr>
            <p:ph idx="1"/>
          </p:nvPr>
        </p:nvSpPr>
        <p:spPr>
          <a:xfrm>
            <a:off x="500063" y="928688"/>
            <a:ext cx="7929562" cy="542925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1800" i="1" u="sng" smtClean="0">
                <a:latin typeface="Arial" charset="0"/>
                <a:cs typeface="Arial" charset="0"/>
              </a:rPr>
              <a:t>Ушаков</a:t>
            </a:r>
            <a:endParaRPr lang="ru-RU" sz="1800" b="1" smtClean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ОРНАМЕНТ </a:t>
            </a:r>
            <a:r>
              <a:rPr lang="ru-RU" sz="1800" smtClean="0">
                <a:latin typeface="Arial" charset="0"/>
                <a:cs typeface="Arial" charset="0"/>
              </a:rPr>
              <a:t>[латин. ornamentum]. Живописное, графическое или скульптурное украшение, состоящее из стилизованного сочетания геометрических, растительных или животных мотивов.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i="1" u="sng" smtClean="0">
                <a:latin typeface="Arial" charset="0"/>
                <a:cs typeface="Arial" charset="0"/>
              </a:rPr>
              <a:t>Брокгауз и Ефрон</a:t>
            </a:r>
          </a:p>
          <a:p>
            <a:pPr algn="just" eaLnBrk="1" hangingPunct="1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ОРНАМЕНТ</a:t>
            </a:r>
            <a:r>
              <a:rPr lang="ru-RU" sz="1800" smtClean="0">
                <a:latin typeface="Arial" charset="0"/>
                <a:cs typeface="Arial" charset="0"/>
              </a:rPr>
              <a:t> (от лат. ornamentum - украшение) – узор, выполненный на одной плоскости или рельефно, одноцветный или многоцветный, состоит из ритмически упорядоченных элементов и используется  для украшения архитектуры.</a:t>
            </a:r>
          </a:p>
          <a:p>
            <a:pPr algn="just">
              <a:buFont typeface="Arial" charset="0"/>
              <a:buNone/>
            </a:pPr>
            <a:r>
              <a:rPr lang="ru-RU" sz="1800" i="1" u="sng" smtClean="0">
                <a:latin typeface="Arial" charset="0"/>
                <a:cs typeface="Arial" charset="0"/>
              </a:rPr>
              <a:t>Даль</a:t>
            </a:r>
            <a:endParaRPr lang="ru-RU" sz="1800" b="1" smtClean="0"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ОРНАМЕНТАЛЬНОСТЬ</a:t>
            </a:r>
            <a:r>
              <a:rPr lang="ru-RU" sz="1800" smtClean="0">
                <a:latin typeface="Arial" charset="0"/>
                <a:cs typeface="Arial" charset="0"/>
              </a:rPr>
              <a:t> – первооснова народного декоративного искусства, а симметрия в ней закономерность организации цветных пятен и масс. </a:t>
            </a:r>
          </a:p>
          <a:p>
            <a:pPr algn="just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ФУНДАМЕНТАЛЬНАЯ ОБЛАСТЬ </a:t>
            </a:r>
            <a:r>
              <a:rPr lang="ru-RU" sz="1800" smtClean="0">
                <a:latin typeface="Arial" charset="0"/>
                <a:cs typeface="Arial" charset="0"/>
              </a:rPr>
              <a:t>– минимальная площадь повторяющегося рисунка, включающая мотив и расстояние до соседнего мотива. </a:t>
            </a:r>
          </a:p>
          <a:p>
            <a:pPr algn="just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МОТИВ</a:t>
            </a:r>
            <a:r>
              <a:rPr lang="ru-RU" sz="1800" smtClean="0">
                <a:latin typeface="Arial" charset="0"/>
                <a:cs typeface="Arial" charset="0"/>
              </a:rPr>
              <a:t> – это главный элемент орнамента, основная его составляющая.</a:t>
            </a:r>
          </a:p>
          <a:p>
            <a:pPr>
              <a:buFont typeface="Arial" charset="0"/>
              <a:buNone/>
            </a:pPr>
            <a:endParaRPr lang="ru-RU" sz="18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sz="18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800" i="1" u="sng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42976" y="571480"/>
            <a:ext cx="70009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Мотивы </a:t>
            </a:r>
            <a:r>
              <a:rPr lang="ru-RU" sz="3200" b="1" dirty="0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тувинских </a:t>
            </a: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орнаментов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9" name="Picture 5" descr="жен начало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2500313"/>
            <a:ext cx="37147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" descr="жен начал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50" y="2428875"/>
            <a:ext cx="1047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3" descr="жен начало 3"/>
          <p:cNvPicPr>
            <a:picLocks noChangeAspect="1" noChangeArrowheads="1"/>
          </p:cNvPicPr>
          <p:nvPr/>
        </p:nvPicPr>
        <p:blipFill>
          <a:blip r:embed="rId9"/>
          <a:srcRect l="6737" t="21739" r="3442" b="13043"/>
          <a:stretch>
            <a:fillRect/>
          </a:stretch>
        </p:blipFill>
        <p:spPr bwMode="auto">
          <a:xfrm>
            <a:off x="714375" y="2428875"/>
            <a:ext cx="2571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" descr="муж сила"/>
          <p:cNvPicPr>
            <a:picLocks noChangeAspect="1" noChangeArrowheads="1"/>
          </p:cNvPicPr>
          <p:nvPr/>
        </p:nvPicPr>
        <p:blipFill>
          <a:blip r:embed="rId10"/>
          <a:srcRect l="1170" t="18149" r="14282" b="34355"/>
          <a:stretch>
            <a:fillRect/>
          </a:stretch>
        </p:blipFill>
        <p:spPr bwMode="auto">
          <a:xfrm>
            <a:off x="1500188" y="4929188"/>
            <a:ext cx="2500312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" descr="муж сила 2"/>
          <p:cNvPicPr>
            <a:picLocks noChangeAspect="1" noChangeArrowheads="1"/>
          </p:cNvPicPr>
          <p:nvPr/>
        </p:nvPicPr>
        <p:blipFill>
          <a:blip r:embed="rId11"/>
          <a:srcRect t="7503"/>
          <a:stretch>
            <a:fillRect/>
          </a:stretch>
        </p:blipFill>
        <p:spPr bwMode="auto">
          <a:xfrm>
            <a:off x="5429250" y="4786313"/>
            <a:ext cx="19288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Rectangle 6"/>
          <p:cNvSpPr>
            <a:spLocks noChangeArrowheads="1"/>
          </p:cNvSpPr>
          <p:nvPr/>
        </p:nvSpPr>
        <p:spPr bwMode="auto">
          <a:xfrm>
            <a:off x="1857375" y="1643063"/>
            <a:ext cx="5935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Женское начало, благопожелание женственности</a:t>
            </a:r>
            <a:endParaRPr lang="ru-RU" b="1"/>
          </a:p>
        </p:txBody>
      </p:sp>
      <p:sp>
        <p:nvSpPr>
          <p:cNvPr id="7185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7186" name="Rectangle 9"/>
          <p:cNvSpPr>
            <a:spLocks noChangeArrowheads="1"/>
          </p:cNvSpPr>
          <p:nvPr/>
        </p:nvSpPr>
        <p:spPr bwMode="auto">
          <a:xfrm>
            <a:off x="2643188" y="4214813"/>
            <a:ext cx="32647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Культовый </a:t>
            </a:r>
            <a:r>
              <a:rPr lang="ru-RU" b="1" dirty="0">
                <a:cs typeface="Times New Roman" pitchFamily="18" charset="0"/>
              </a:rPr>
              <a:t>знак мужской силы</a:t>
            </a:r>
            <a:endParaRPr lang="ru-RU" b="1" dirty="0"/>
          </a:p>
        </p:txBody>
      </p:sp>
      <p:sp>
        <p:nvSpPr>
          <p:cNvPr id="7187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7188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42976" y="357166"/>
            <a:ext cx="70009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Мотивы </a:t>
            </a:r>
            <a:r>
              <a:rPr lang="ru-RU" sz="3200" b="1" dirty="0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тувинских </a:t>
            </a:r>
            <a:r>
              <a:rPr lang="ru-RU" sz="32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орнаментов</a:t>
            </a:r>
            <a:endParaRPr lang="ru-RU" sz="32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06" name="Picture 2" descr="серектеген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2000250"/>
            <a:ext cx="30765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3" descr="тепкиштеген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63" y="3286125"/>
            <a:ext cx="28733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2143116"/>
            <a:ext cx="30670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5" y="3286125"/>
            <a:ext cx="32146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50" y="4572000"/>
            <a:ext cx="235743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0" y="4429125"/>
            <a:ext cx="25003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Прямоугольник 28"/>
          <p:cNvSpPr>
            <a:spLocks noChangeArrowheads="1"/>
          </p:cNvSpPr>
          <p:nvPr/>
        </p:nvSpPr>
        <p:spPr bwMode="auto">
          <a:xfrm>
            <a:off x="357188" y="100012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Стежки, по которым можно было определить принадлежность к роду</a:t>
            </a:r>
          </a:p>
        </p:txBody>
      </p:sp>
      <p:sp>
        <p:nvSpPr>
          <p:cNvPr id="821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42976" y="357166"/>
            <a:ext cx="700092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Мотивы </a:t>
            </a:r>
            <a:r>
              <a:rPr lang="ru-RU" sz="2800" b="1" dirty="0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тувинских</a:t>
            </a:r>
            <a:r>
              <a:rPr lang="ru-RU" sz="2800" b="1" dirty="0" smtClean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орнаментов</a:t>
            </a:r>
            <a:endParaRPr lang="ru-RU" sz="28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1428750" y="1071563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228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6581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31" name="Рисунок 6" descr="3"/>
          <p:cNvPicPr>
            <a:picLocks noChangeAspect="1" noChangeArrowheads="1"/>
          </p:cNvPicPr>
          <p:nvPr/>
        </p:nvPicPr>
        <p:blipFill>
          <a:blip r:embed="rId7"/>
          <a:srcRect t="4980" r="6125" b="9100"/>
          <a:stretch>
            <a:fillRect/>
          </a:stretch>
        </p:blipFill>
        <p:spPr bwMode="auto">
          <a:xfrm>
            <a:off x="357188" y="1643063"/>
            <a:ext cx="1214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Рисунок 7" descr="4"/>
          <p:cNvPicPr>
            <a:picLocks noChangeAspect="1" noChangeArrowheads="1"/>
          </p:cNvPicPr>
          <p:nvPr/>
        </p:nvPicPr>
        <p:blipFill>
          <a:blip r:embed="rId8"/>
          <a:srcRect l="3053" t="4535" r="9422" b="32381"/>
          <a:stretch>
            <a:fillRect/>
          </a:stretch>
        </p:blipFill>
        <p:spPr bwMode="auto">
          <a:xfrm>
            <a:off x="3571875" y="1785938"/>
            <a:ext cx="11430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cs typeface="Times New Roman" pitchFamily="18" charset="0"/>
              </a:rPr>
              <a:t>                            </a:t>
            </a:r>
            <a:endParaRPr lang="ru-RU"/>
          </a:p>
        </p:txBody>
      </p:sp>
      <p:sp>
        <p:nvSpPr>
          <p:cNvPr id="9234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cs typeface="Times New Roman" pitchFamily="18" charset="0"/>
              </a:rPr>
              <a:t>                                 </a:t>
            </a:r>
            <a:endParaRPr lang="ru-RU"/>
          </a:p>
        </p:txBody>
      </p:sp>
      <p:sp>
        <p:nvSpPr>
          <p:cNvPr id="9235" name="Прямоугольник 25"/>
          <p:cNvSpPr>
            <a:spLocks noChangeArrowheads="1"/>
          </p:cNvSpPr>
          <p:nvPr/>
        </p:nvSpPr>
        <p:spPr bwMode="auto">
          <a:xfrm>
            <a:off x="357188" y="2714625"/>
            <a:ext cx="41433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Рога диких и домашних животных. </a:t>
            </a:r>
            <a:endParaRPr lang="en-US" sz="1600" b="1"/>
          </a:p>
          <a:p>
            <a:pPr algn="ctr"/>
            <a:r>
              <a:rPr lang="ru-RU" sz="1600" b="1"/>
              <a:t>(Олень, марал, архар, горный козёл</a:t>
            </a:r>
            <a:r>
              <a:rPr lang="ru-RU" b="1"/>
              <a:t>) </a:t>
            </a:r>
          </a:p>
        </p:txBody>
      </p:sp>
      <p:pic>
        <p:nvPicPr>
          <p:cNvPr id="9236" name="Picture 7" descr="C:\Documents and Settings\math\Рабочий стол\курсовая\rtfgy\05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25" y="1714500"/>
            <a:ext cx="192881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Рисунок 9" descr="C:\Documents and Settings\math\Рабочий стол\мама\6.bmp"/>
          <p:cNvPicPr>
            <a:picLocks noChangeAspect="1" noChangeArrowheads="1"/>
          </p:cNvPicPr>
          <p:nvPr/>
        </p:nvPicPr>
        <p:blipFill>
          <a:blip r:embed="rId10"/>
          <a:srcRect r="9840" b="24272"/>
          <a:stretch>
            <a:fillRect/>
          </a:stretch>
        </p:blipFill>
        <p:spPr bwMode="auto">
          <a:xfrm>
            <a:off x="5357813" y="1714500"/>
            <a:ext cx="12858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Рисунок 8" descr="C:\Documents and Settings\math\Рабочий стол\мама\5.bmp"/>
          <p:cNvPicPr>
            <a:picLocks noChangeAspect="1" noChangeArrowheads="1"/>
          </p:cNvPicPr>
          <p:nvPr/>
        </p:nvPicPr>
        <p:blipFill>
          <a:blip r:embed="rId11"/>
          <a:srcRect l="3867" t="3174" r="30991" b="26534"/>
          <a:stretch>
            <a:fillRect/>
          </a:stretch>
        </p:blipFill>
        <p:spPr bwMode="auto">
          <a:xfrm>
            <a:off x="7286625" y="1643063"/>
            <a:ext cx="1071563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Прямоугольник 33"/>
          <p:cNvSpPr>
            <a:spLocks noChangeArrowheads="1"/>
          </p:cNvSpPr>
          <p:nvPr/>
        </p:nvSpPr>
        <p:spPr bwMode="auto">
          <a:xfrm>
            <a:off x="2500313" y="1071563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Животные мотивы</a:t>
            </a:r>
          </a:p>
        </p:txBody>
      </p:sp>
      <p:sp>
        <p:nvSpPr>
          <p:cNvPr id="9240" name="Прямоугольник 25"/>
          <p:cNvSpPr>
            <a:spLocks noChangeArrowheads="1"/>
          </p:cNvSpPr>
          <p:nvPr/>
        </p:nvSpPr>
        <p:spPr bwMode="auto">
          <a:xfrm>
            <a:off x="4857750" y="2857500"/>
            <a:ext cx="2071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Шкуры животных </a:t>
            </a:r>
          </a:p>
        </p:txBody>
      </p:sp>
      <p:sp>
        <p:nvSpPr>
          <p:cNvPr id="9241" name="Прямоугольник 25"/>
          <p:cNvSpPr>
            <a:spLocks noChangeArrowheads="1"/>
          </p:cNvSpPr>
          <p:nvPr/>
        </p:nvSpPr>
        <p:spPr bwMode="auto">
          <a:xfrm>
            <a:off x="7000875" y="2857500"/>
            <a:ext cx="1785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Летящая птица</a:t>
            </a:r>
          </a:p>
        </p:txBody>
      </p:sp>
      <p:sp>
        <p:nvSpPr>
          <p:cNvPr id="9242" name="Прямоугольник 29"/>
          <p:cNvSpPr>
            <a:spLocks noChangeArrowheads="1"/>
          </p:cNvSpPr>
          <p:nvPr/>
        </p:nvSpPr>
        <p:spPr bwMode="auto">
          <a:xfrm>
            <a:off x="571500" y="3571875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Растительные мотивы</a:t>
            </a:r>
          </a:p>
        </p:txBody>
      </p:sp>
      <p:sp>
        <p:nvSpPr>
          <p:cNvPr id="9243" name="Прямоугольник 34"/>
          <p:cNvSpPr>
            <a:spLocks noChangeArrowheads="1"/>
          </p:cNvSpPr>
          <p:nvPr/>
        </p:nvSpPr>
        <p:spPr bwMode="auto">
          <a:xfrm>
            <a:off x="4572000" y="3571875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Географические  мотивы</a:t>
            </a:r>
          </a:p>
        </p:txBody>
      </p:sp>
      <p:pic>
        <p:nvPicPr>
          <p:cNvPr id="9244" name="Picture 2" descr="C:\Documents and Settings\math\Рабочий стол\курсовая\rtfgy\1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5" y="4714875"/>
            <a:ext cx="14525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8" descr="C:\Documents and Settings\math\Рабочий стол\курсовая\rtfgy\2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25" y="4857750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2"/>
          <p:cNvPicPr>
            <a:picLocks noChangeAspect="1" noChangeArrowheads="1"/>
          </p:cNvPicPr>
          <p:nvPr/>
        </p:nvPicPr>
        <p:blipFill>
          <a:blip r:embed="rId14"/>
          <a:srcRect b="20985"/>
          <a:stretch>
            <a:fillRect/>
          </a:stretch>
        </p:blipFill>
        <p:spPr bwMode="auto">
          <a:xfrm>
            <a:off x="4214813" y="4143375"/>
            <a:ext cx="1928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0" y="4929188"/>
            <a:ext cx="16430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8" name="Прямоугольник 18"/>
          <p:cNvSpPr>
            <a:spLocks noChangeArrowheads="1"/>
          </p:cNvSpPr>
          <p:nvPr/>
        </p:nvSpPr>
        <p:spPr bwMode="auto">
          <a:xfrm>
            <a:off x="3500438" y="5786438"/>
            <a:ext cx="21986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Священные горы </a:t>
            </a:r>
            <a:r>
              <a:rPr lang="ru-RU" sz="1600" b="1" dirty="0" smtClean="0"/>
              <a:t>Тувы</a:t>
            </a:r>
            <a:endParaRPr lang="ru-RU" sz="1600" b="1" dirty="0"/>
          </a:p>
        </p:txBody>
      </p:sp>
      <p:pic>
        <p:nvPicPr>
          <p:cNvPr id="9249" name="Рисунок 1" descr="C:\Documents and Settings\math\Рабочий стол\мама\1.bmp"/>
          <p:cNvPicPr>
            <a:picLocks noChangeAspect="1" noChangeArrowheads="1"/>
          </p:cNvPicPr>
          <p:nvPr/>
        </p:nvPicPr>
        <p:blipFill>
          <a:blip r:embed="rId16"/>
          <a:srcRect r="19234" b="65125"/>
          <a:stretch>
            <a:fillRect/>
          </a:stretch>
        </p:blipFill>
        <p:spPr bwMode="auto">
          <a:xfrm>
            <a:off x="6572250" y="4286250"/>
            <a:ext cx="1785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Рисунок 2" descr="C:\Documents and Settings\math\Рабочий стол\мама\2.bmp"/>
          <p:cNvPicPr>
            <a:picLocks noChangeAspect="1" noChangeArrowheads="1"/>
          </p:cNvPicPr>
          <p:nvPr/>
        </p:nvPicPr>
        <p:blipFill>
          <a:blip r:embed="rId17"/>
          <a:srcRect l="1715" r="5917" b="62279"/>
          <a:stretch>
            <a:fillRect/>
          </a:stretch>
        </p:blipFill>
        <p:spPr bwMode="auto">
          <a:xfrm>
            <a:off x="6500813" y="5143500"/>
            <a:ext cx="1857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1" name="Прямоугольник 17"/>
          <p:cNvSpPr>
            <a:spLocks noChangeArrowheads="1"/>
          </p:cNvSpPr>
          <p:nvPr/>
        </p:nvSpPr>
        <p:spPr bwMode="auto">
          <a:xfrm>
            <a:off x="6286500" y="5786438"/>
            <a:ext cx="1869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Бурные реки </a:t>
            </a:r>
            <a:r>
              <a:rPr lang="ru-RU" sz="1600" b="1" dirty="0" smtClean="0"/>
              <a:t> Тувы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75"/>
            <a:ext cx="80010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714375"/>
            <a:ext cx="1841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642938"/>
            <a:ext cx="1889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14313"/>
            <a:ext cx="80708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14287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72188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" descr="C:\Documents and Settings\math\Рабочий стол\курсовая\rtfgy\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0" y="6143625"/>
            <a:ext cx="5715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71604" y="357166"/>
            <a:ext cx="610814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>
              <a:defRPr/>
            </a:pPr>
            <a:r>
              <a:rPr lang="ru-RU" sz="36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Симметрия в </a:t>
            </a:r>
          </a:p>
          <a:p>
            <a:pPr indent="457200" algn="ctr">
              <a:defRPr/>
            </a:pPr>
            <a:r>
              <a:rPr lang="ru-RU" sz="3600" b="1" dirty="0">
                <a:ln w="11430"/>
                <a:solidFill>
                  <a:srgbClr val="E1180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национальных мотивах</a:t>
            </a:r>
            <a:endParaRPr lang="ru-RU" sz="3600" b="1" dirty="0">
              <a:ln w="11430"/>
              <a:solidFill>
                <a:srgbClr val="E1180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51" name="Picture 3" descr="C:\Documents and Settings\math\Рабочий стол\курсовая\рис\2 а.bmp"/>
          <p:cNvPicPr>
            <a:picLocks noChangeAspect="1" noChangeArrowheads="1"/>
          </p:cNvPicPr>
          <p:nvPr/>
        </p:nvPicPr>
        <p:blipFill>
          <a:blip r:embed="rId7"/>
          <a:srcRect t="8292" b="6902"/>
          <a:stretch>
            <a:fillRect/>
          </a:stretch>
        </p:blipFill>
        <p:spPr bwMode="auto">
          <a:xfrm>
            <a:off x="1000125" y="1500188"/>
            <a:ext cx="335756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" descr="C:\Documents and Settings\math\Рабочий стол\курсовая\рис\1а.bmp"/>
          <p:cNvPicPr>
            <a:picLocks noChangeAspect="1" noChangeArrowheads="1"/>
          </p:cNvPicPr>
          <p:nvPr/>
        </p:nvPicPr>
        <p:blipFill>
          <a:blip r:embed="rId8"/>
          <a:srcRect r="10515" b="45271"/>
          <a:stretch>
            <a:fillRect/>
          </a:stretch>
        </p:blipFill>
        <p:spPr bwMode="auto">
          <a:xfrm>
            <a:off x="5857875" y="1643063"/>
            <a:ext cx="24288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4" descr="C:\Documents and Settings\math\Рабочий стол\курсовая\рис\3 а.bmp"/>
          <p:cNvPicPr>
            <a:picLocks noChangeAspect="1" noChangeArrowheads="1"/>
          </p:cNvPicPr>
          <p:nvPr/>
        </p:nvPicPr>
        <p:blipFill>
          <a:blip r:embed="rId9"/>
          <a:srcRect l="7635" r="12192" b="7454"/>
          <a:stretch>
            <a:fillRect/>
          </a:stretch>
        </p:blipFill>
        <p:spPr bwMode="auto">
          <a:xfrm>
            <a:off x="1071563" y="3000375"/>
            <a:ext cx="12493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5" descr="C:\Documents and Settings\math\Рабочий стол\курсовая\рис\4а.bmp"/>
          <p:cNvPicPr>
            <a:picLocks noChangeAspect="1" noChangeArrowheads="1"/>
          </p:cNvPicPr>
          <p:nvPr/>
        </p:nvPicPr>
        <p:blipFill>
          <a:blip r:embed="rId10"/>
          <a:srcRect l="9615" r="10255" b="9523"/>
          <a:stretch>
            <a:fillRect/>
          </a:stretch>
        </p:blipFill>
        <p:spPr bwMode="auto">
          <a:xfrm>
            <a:off x="2714625" y="2928938"/>
            <a:ext cx="14128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6" descr="C:\Documents and Settings\math\Рабочий стол\курсовая\рис\5а.bmp"/>
          <p:cNvPicPr>
            <a:picLocks noChangeAspect="1" noChangeArrowheads="1"/>
          </p:cNvPicPr>
          <p:nvPr/>
        </p:nvPicPr>
        <p:blipFill>
          <a:blip r:embed="rId11"/>
          <a:srcRect l="19444" t="7083" r="19444" b="22083"/>
          <a:stretch>
            <a:fillRect/>
          </a:stretch>
        </p:blipFill>
        <p:spPr bwMode="auto">
          <a:xfrm>
            <a:off x="7072313" y="3000375"/>
            <a:ext cx="13319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" descr="C:\Documents and Settings\math\Рабочий стол\курсовая\рис\алт мотивы\6а.bmp"/>
          <p:cNvPicPr>
            <a:picLocks noChangeAspect="1" noChangeArrowheads="1"/>
          </p:cNvPicPr>
          <p:nvPr/>
        </p:nvPicPr>
        <p:blipFill>
          <a:blip r:embed="rId12"/>
          <a:srcRect l="10957" t="17754" r="6850" b="22427"/>
          <a:stretch>
            <a:fillRect/>
          </a:stretch>
        </p:blipFill>
        <p:spPr bwMode="auto">
          <a:xfrm>
            <a:off x="4643438" y="3071813"/>
            <a:ext cx="1825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2" descr="C:\Documents and Settings\math\Рабочий стол\курсовая\рис\алт мотивы\6б.b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7438" y="4857750"/>
            <a:ext cx="1746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Прямоугольник 18"/>
          <p:cNvSpPr>
            <a:spLocks noChangeArrowheads="1"/>
          </p:cNvSpPr>
          <p:nvPr/>
        </p:nvSpPr>
        <p:spPr bwMode="auto">
          <a:xfrm>
            <a:off x="3071813" y="2643188"/>
            <a:ext cx="2940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Параллельный перенос</a:t>
            </a:r>
          </a:p>
        </p:txBody>
      </p:sp>
      <p:sp>
        <p:nvSpPr>
          <p:cNvPr id="10259" name="Прямоугольник 19"/>
          <p:cNvSpPr>
            <a:spLocks noChangeArrowheads="1"/>
          </p:cNvSpPr>
          <p:nvPr/>
        </p:nvSpPr>
        <p:spPr bwMode="auto">
          <a:xfrm>
            <a:off x="3357563" y="4429125"/>
            <a:ext cx="2359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Осевая симметрия</a:t>
            </a:r>
          </a:p>
        </p:txBody>
      </p:sp>
      <p:sp>
        <p:nvSpPr>
          <p:cNvPr id="10260" name="Прямоугольник 20"/>
          <p:cNvSpPr>
            <a:spLocks noChangeArrowheads="1"/>
          </p:cNvSpPr>
          <p:nvPr/>
        </p:nvSpPr>
        <p:spPr bwMode="auto">
          <a:xfrm>
            <a:off x="4500563" y="5286375"/>
            <a:ext cx="3033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Центральная симметрия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663</Words>
  <Application>Microsoft Office PowerPoint</Application>
  <PresentationFormat>Экран (4:3)</PresentationFormat>
  <Paragraphs>134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исследовательской работе</dc:title>
  <dc:subject>Симметрия в орнаменте алтайского нац костюма</dc:subject>
  <dc:creator>Борина П., Первутинская Л.С.</dc:creator>
  <cp:lastModifiedBy>Эля</cp:lastModifiedBy>
  <cp:revision>5</cp:revision>
  <dcterms:modified xsi:type="dcterms:W3CDTF">2016-01-17T07:00:50Z</dcterms:modified>
</cp:coreProperties>
</file>